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39" r:id="rId2"/>
    <p:sldId id="419" r:id="rId3"/>
    <p:sldId id="408" r:id="rId4"/>
    <p:sldId id="397" r:id="rId5"/>
    <p:sldId id="421" r:id="rId6"/>
    <p:sldId id="423" r:id="rId7"/>
    <p:sldId id="422" r:id="rId8"/>
    <p:sldId id="426" r:id="rId9"/>
    <p:sldId id="428" r:id="rId10"/>
    <p:sldId id="401" r:id="rId11"/>
    <p:sldId id="440" r:id="rId12"/>
    <p:sldId id="429" r:id="rId13"/>
    <p:sldId id="431" r:id="rId14"/>
    <p:sldId id="432" r:id="rId15"/>
    <p:sldId id="407" r:id="rId16"/>
    <p:sldId id="441" r:id="rId17"/>
    <p:sldId id="433" r:id="rId18"/>
    <p:sldId id="434" r:id="rId19"/>
    <p:sldId id="435" r:id="rId20"/>
    <p:sldId id="415" r:id="rId21"/>
    <p:sldId id="436" r:id="rId22"/>
    <p:sldId id="437" r:id="rId23"/>
    <p:sldId id="410" r:id="rId24"/>
    <p:sldId id="409" r:id="rId25"/>
    <p:sldId id="411" r:id="rId26"/>
    <p:sldId id="43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00"/>
    <a:srgbClr val="33CC33"/>
    <a:srgbClr val="E60000"/>
    <a:srgbClr val="FA431E"/>
    <a:srgbClr val="009900"/>
    <a:srgbClr val="ECAA8C"/>
    <a:srgbClr val="B2B2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6313" autoAdjust="0"/>
  </p:normalViewPr>
  <p:slideViewPr>
    <p:cSldViewPr>
      <p:cViewPr>
        <p:scale>
          <a:sx n="70" d="100"/>
          <a:sy n="70" d="100"/>
        </p:scale>
        <p:origin x="-630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3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Как Вы оцениваете межнациональную обстановку в Удмуртии?</a:t>
            </a:r>
          </a:p>
        </c:rich>
      </c:tx>
      <c:layout>
        <c:manualLayout>
          <c:xMode val="edge"/>
          <c:yMode val="edge"/>
          <c:x val="0.14535666983818912"/>
          <c:y val="2.7020628478281405E-2"/>
        </c:manualLayout>
      </c:layout>
      <c:spPr>
        <a:solidFill>
          <a:srgbClr val="FFFFFF"/>
        </a:solidFill>
        <a:ln w="3114">
          <a:noFill/>
          <a:prstDash val="solid"/>
        </a:ln>
        <a:effectLst/>
      </c:spPr>
    </c:title>
    <c:plotArea>
      <c:layout>
        <c:manualLayout>
          <c:layoutTarget val="inner"/>
          <c:xMode val="edge"/>
          <c:yMode val="edge"/>
          <c:x val="6.8163596767684853E-2"/>
          <c:y val="0.11711430136325519"/>
          <c:w val="0.66399057582168364"/>
          <c:h val="0.790771673642903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gradFill rotWithShape="0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20128">
              <a:noFill/>
            </a:ln>
            <a:effectLst>
              <a:outerShdw dist="35921" dir="2700000" algn="br">
                <a:srgbClr val="000000"/>
              </a:outerShdw>
            </a:effectLst>
          </c:spPr>
          <c:explosion val="24"/>
          <c:dPt>
            <c:idx val="0"/>
            <c:explosion val="23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05B-460E-B2B5-351E19E8158D}"/>
              </c:ext>
            </c:extLst>
          </c:dPt>
          <c:dPt>
            <c:idx val="1"/>
            <c:spPr>
              <a:solidFill>
                <a:srgbClr val="F796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5B-460E-B2B5-351E19E8158D}"/>
              </c:ext>
            </c:extLst>
          </c:dPt>
          <c:dPt>
            <c:idx val="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05B-460E-B2B5-351E19E8158D}"/>
              </c:ext>
            </c:extLst>
          </c:dPt>
          <c:dPt>
            <c:idx val="3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5B-460E-B2B5-351E19E8158D}"/>
              </c:ext>
            </c:extLst>
          </c:dPt>
          <c:dPt>
            <c:idx val="4"/>
            <c:spPr>
              <a:solidFill>
                <a:sysClr val="windowText" lastClr="000000">
                  <a:lumMod val="50000"/>
                  <a:lumOff val="50000"/>
                </a:sysClr>
              </a:solidFill>
              <a:ln w="20128"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>
                <a:outerShdw dist="35921" dir="2700000" algn="br">
                  <a:sysClr val="window" lastClr="FFFFFF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05B-460E-B2B5-351E19E8158D}"/>
              </c:ext>
            </c:extLst>
          </c:dPt>
          <c:dLbls>
            <c:dLbl>
              <c:idx val="0"/>
              <c:layout>
                <c:manualLayout>
                  <c:x val="0.17309127655104184"/>
                  <c:y val="3.3659258817096242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5B-460E-B2B5-351E19E8158D}"/>
                </c:ext>
              </c:extLst>
            </c:dLbl>
            <c:dLbl>
              <c:idx val="1"/>
              <c:layout>
                <c:manualLayout>
                  <c:x val="5.4949190753951167E-2"/>
                  <c:y val="-1.6998152745459457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B-460E-B2B5-351E19E8158D}"/>
                </c:ext>
              </c:extLst>
            </c:dLbl>
            <c:dLbl>
              <c:idx val="2"/>
              <c:layout>
                <c:manualLayout>
                  <c:x val="7.837180295283934E-2"/>
                  <c:y val="-5.4040669445898533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B-460E-B2B5-351E19E8158D}"/>
                </c:ext>
              </c:extLst>
            </c:dLbl>
            <c:dLbl>
              <c:idx val="3"/>
              <c:layout>
                <c:manualLayout>
                  <c:x val="8.9906185487932264E-2"/>
                  <c:y val="3.7569938250746976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B-460E-B2B5-351E19E8158D}"/>
                </c:ext>
              </c:extLst>
            </c:dLbl>
            <c:dLbl>
              <c:idx val="4"/>
              <c:layout>
                <c:manualLayout>
                  <c:x val="-7.4866181752694258E-2"/>
                  <c:y val="0.10251228749377764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B-460E-B2B5-351E19E8158D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3114">
                <a:solidFill>
                  <a:srgbClr val="96969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Спокойная</c:v>
                </c:pt>
                <c:pt idx="1">
                  <c:v>Тревожная</c:v>
                </c:pt>
                <c:pt idx="2">
                  <c:v>Напряженная</c:v>
                </c:pt>
                <c:pt idx="3">
                  <c:v>На грани взрыва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0.80900000000000005</c:v>
                </c:pt>
                <c:pt idx="1">
                  <c:v>6.4000000000000168E-2</c:v>
                </c:pt>
                <c:pt idx="2">
                  <c:v>8.0000000000000085E-2</c:v>
                </c:pt>
                <c:pt idx="3">
                  <c:v>4.0000000000000114E-3</c:v>
                </c:pt>
                <c:pt idx="4">
                  <c:v>4.3000000000000003E-2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05B-460E-B2B5-351E19E8158D}"/>
            </c:ext>
          </c:extLst>
        </c:ser>
        <c:dLbls>
          <c:showCatName val="1"/>
          <c:showPercent val="1"/>
        </c:dLbls>
        <c:firstSliceAng val="126"/>
      </c:pieChart>
    </c:plotArea>
    <c:plotVisOnly val="1"/>
    <c:dispBlanksAs val="zero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200" b="1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 ли, на Ваш взгляд, произойти межнациональные конфликты в республике?</a:t>
            </a:r>
            <a:endParaRPr lang="ru-RU" sz="2200" b="1" i="0" strike="noStrik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664504052926595"/>
          <c:y val="1.5716352696922571E-2"/>
        </c:manualLayout>
      </c:layout>
      <c:spPr>
        <a:solidFill>
          <a:srgbClr val="FFFFFF"/>
        </a:solidFill>
        <a:ln w="3173">
          <a:noFill/>
          <a:prstDash val="solid"/>
        </a:ln>
        <a:effectLst/>
      </c:spPr>
    </c:title>
    <c:plotArea>
      <c:layout>
        <c:manualLayout>
          <c:layoutTarget val="inner"/>
          <c:xMode val="edge"/>
          <c:yMode val="edge"/>
          <c:x val="0.10813023498147127"/>
          <c:y val="0.11574104628784362"/>
          <c:w val="0.60151030857058363"/>
          <c:h val="0.881860245898465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Процент</c:v>
                </c:pt>
              </c:strCache>
            </c:strRef>
          </c:tx>
          <c:explosion val="25"/>
          <c:dPt>
            <c:idx val="0"/>
            <c:explosion val="9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24-4D02-BD16-82DF9D039CAA}"/>
              </c:ext>
            </c:extLst>
          </c:dPt>
          <c:dPt>
            <c:idx val="1"/>
            <c:explosion val="22"/>
            <c:spPr>
              <a:solidFill>
                <a:srgbClr val="F796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24-4D02-BD16-82DF9D039CAA}"/>
              </c:ext>
            </c:extLst>
          </c:dPt>
          <c:dPt>
            <c:idx val="2"/>
            <c:explosion val="11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24-4D02-BD16-82DF9D039CAA}"/>
              </c:ext>
            </c:extLst>
          </c:dPt>
          <c:dPt>
            <c:idx val="3"/>
            <c:spPr>
              <a:solidFill>
                <a:sysClr val="windowText" lastClr="000000">
                  <a:lumMod val="50000"/>
                  <a:lumOff val="50000"/>
                </a:sys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24-4D02-BD16-82DF9D039CAA}"/>
              </c:ext>
            </c:extLst>
          </c:dPt>
          <c:dLbls>
            <c:dLbl>
              <c:idx val="0"/>
              <c:layout>
                <c:manualLayout>
                  <c:x val="0.15507665132740059"/>
                  <c:y val="-0.10647143411142136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24-4D02-BD16-82DF9D039CAA}"/>
                </c:ext>
              </c:extLst>
            </c:dLbl>
            <c:dLbl>
              <c:idx val="1"/>
              <c:layout>
                <c:manualLayout>
                  <c:x val="4.0050735538227029E-2"/>
                  <c:y val="6.8695909799283694E-4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24-4D02-BD16-82DF9D039CAA}"/>
                </c:ext>
              </c:extLst>
            </c:dLbl>
            <c:dLbl>
              <c:idx val="2"/>
              <c:layout>
                <c:manualLayout>
                  <c:x val="7.6400826636634112E-2"/>
                  <c:y val="-4.1037616550607912E-2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24-4D02-BD16-82DF9D039CAA}"/>
                </c:ext>
              </c:extLst>
            </c:dLbl>
            <c:dLbl>
              <c:idx val="3"/>
              <c:layout>
                <c:manualLayout>
                  <c:x val="4.2364333266088433E-2"/>
                  <c:y val="6.4239828693790149E-2"/>
                </c:manualLayout>
              </c:layout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24-4D02-BD16-82DF9D039CAA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3173">
                <a:solidFill>
                  <a:srgbClr val="96969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Не могут</c:v>
                </c:pt>
                <c:pt idx="1">
                  <c:v>Могут</c:v>
                </c:pt>
                <c:pt idx="2">
                  <c:v>Они уже сейчас происходят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0.74200000000000244</c:v>
                </c:pt>
                <c:pt idx="1">
                  <c:v>0.19600000000000001</c:v>
                </c:pt>
                <c:pt idx="2" formatCode="0.00%">
                  <c:v>1.2E-2</c:v>
                </c:pt>
                <c:pt idx="3" formatCode="0.00%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24-4D02-BD16-82DF9D039CAA}"/>
            </c:ext>
          </c:extLst>
        </c:ser>
        <c:dLbls>
          <c:showCatName val="1"/>
          <c:showPercent val="1"/>
        </c:dLbls>
        <c:firstSliceAng val="124"/>
      </c:pieChart>
    </c:plotArea>
    <c:plotVisOnly val="1"/>
    <c:dispBlanksAs val="zero"/>
  </c:chart>
  <c:spPr>
    <a:noFill/>
    <a:ln>
      <a:solidFill>
        <a:sysClr val="windowText" lastClr="000000">
          <a:lumMod val="50000"/>
          <a:lumOff val="50000"/>
        </a:sysClr>
      </a:solidFill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Миграционные потоки 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Лист1!$A$2:$A$10</c:f>
              <c:strCache>
                <c:ptCount val="9"/>
                <c:pt idx="0">
                  <c:v>Узбекистан</c:v>
                </c:pt>
                <c:pt idx="1">
                  <c:v>Таджикистан</c:v>
                </c:pt>
                <c:pt idx="2">
                  <c:v>Азербайджан</c:v>
                </c:pt>
                <c:pt idx="3">
                  <c:v>Армения</c:v>
                </c:pt>
                <c:pt idx="4">
                  <c:v>Казахстан</c:v>
                </c:pt>
                <c:pt idx="5">
                  <c:v>Киргизия</c:v>
                </c:pt>
                <c:pt idx="6">
                  <c:v>Китай</c:v>
                </c:pt>
                <c:pt idx="7">
                  <c:v>Египет</c:v>
                </c:pt>
                <c:pt idx="8">
                  <c:v>Ирак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18645</c:v>
                </c:pt>
                <c:pt idx="1">
                  <c:v>4434</c:v>
                </c:pt>
                <c:pt idx="2">
                  <c:v>3393</c:v>
                </c:pt>
                <c:pt idx="3">
                  <c:v>936</c:v>
                </c:pt>
                <c:pt idx="4">
                  <c:v>802</c:v>
                </c:pt>
                <c:pt idx="5">
                  <c:v>509</c:v>
                </c:pt>
                <c:pt idx="6">
                  <c:v>542</c:v>
                </c:pt>
                <c:pt idx="7">
                  <c:v>155</c:v>
                </c:pt>
                <c:pt idx="8">
                  <c:v>449</c:v>
                </c:pt>
              </c:numCache>
            </c:numRef>
          </c:val>
        </c:ser>
        <c:dLbls>
          <c:showVal val="1"/>
        </c:dLbls>
        <c:overlap val="-25"/>
        <c:axId val="122226176"/>
        <c:axId val="122224640"/>
      </c:barChart>
      <c:valAx>
        <c:axId val="12222464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2226176"/>
        <c:crosses val="autoZero"/>
        <c:crossBetween val="between"/>
      </c:valAx>
      <c:catAx>
        <c:axId val="12222617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22224640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39068141364288805"/>
          <c:y val="0.13444278250129085"/>
          <c:w val="0.59450924592600596"/>
          <c:h val="0.8551825532457177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Миграционные потоки 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Город Ижевск</c:v>
                </c:pt>
                <c:pt idx="1">
                  <c:v>Завьловский район</c:v>
                </c:pt>
                <c:pt idx="2">
                  <c:v>Город Воткинск</c:v>
                </c:pt>
                <c:pt idx="3">
                  <c:v>Город Сарапул</c:v>
                </c:pt>
                <c:pt idx="4">
                  <c:v>Якшур-Бодьинский район</c:v>
                </c:pt>
                <c:pt idx="5">
                  <c:v>Увинский район</c:v>
                </c:pt>
                <c:pt idx="6">
                  <c:v>Можгинский район</c:v>
                </c:pt>
                <c:pt idx="7">
                  <c:v>Балезинский район</c:v>
                </c:pt>
                <c:pt idx="8">
                  <c:v>Малопургинский район</c:v>
                </c:pt>
                <c:pt idx="9">
                  <c:v>Вавожский район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2119</c:v>
                </c:pt>
                <c:pt idx="1">
                  <c:v>399</c:v>
                </c:pt>
                <c:pt idx="2">
                  <c:v>254</c:v>
                </c:pt>
                <c:pt idx="3">
                  <c:v>199</c:v>
                </c:pt>
                <c:pt idx="4">
                  <c:v>62</c:v>
                </c:pt>
                <c:pt idx="5">
                  <c:v>96</c:v>
                </c:pt>
                <c:pt idx="6">
                  <c:v>91</c:v>
                </c:pt>
                <c:pt idx="7">
                  <c:v>56</c:v>
                </c:pt>
                <c:pt idx="8">
                  <c:v>44</c:v>
                </c:pt>
                <c:pt idx="9">
                  <c:v>20</c:v>
                </c:pt>
              </c:numCache>
            </c:numRef>
          </c:val>
        </c:ser>
        <c:dLbls>
          <c:showVal val="1"/>
        </c:dLbls>
        <c:overlap val="-25"/>
        <c:axId val="115708672"/>
        <c:axId val="114912256"/>
      </c:barChart>
      <c:valAx>
        <c:axId val="114912256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15708672"/>
        <c:crosses val="autoZero"/>
        <c:crossBetween val="between"/>
      </c:valAx>
      <c:catAx>
        <c:axId val="11570867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14912256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2BCAD-55DA-4B0B-840C-37DAFF274276}" type="doc">
      <dgm:prSet loTypeId="urn:microsoft.com/office/officeart/2005/8/layout/cycle3" loCatId="cycle" qsTypeId="urn:microsoft.com/office/officeart/2005/8/quickstyle/simple1#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171E8BF-6CC4-41B6-9569-29D4CCFDE809}">
      <dgm:prSet phldrT="[Текст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Муниципальные образования в Удмуртской Республике</a:t>
          </a:r>
          <a:endParaRPr lang="ru-RU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C6BAEB-FC31-4B7D-81A8-43E413E8A72F}" type="parTrans" cxnId="{CE40BD79-8C3E-4880-B940-A595C1E003B2}">
      <dgm:prSet/>
      <dgm:spPr/>
      <dgm:t>
        <a:bodyPr/>
        <a:lstStyle/>
        <a:p>
          <a:endParaRPr lang="ru-RU"/>
        </a:p>
      </dgm:t>
    </dgm:pt>
    <dgm:pt modelId="{DCB1FFE7-39DD-4BC9-ADCA-23DF5D320E92}" type="sibTrans" cxnId="{CE40BD79-8C3E-4880-B940-A595C1E003B2}">
      <dgm:prSet/>
      <dgm:spPr/>
      <dgm:t>
        <a:bodyPr/>
        <a:lstStyle/>
        <a:p>
          <a:endParaRPr lang="ru-RU"/>
        </a:p>
      </dgm:t>
    </dgm:pt>
    <dgm:pt modelId="{16ABFB62-8DED-46B6-A0F4-2F32898B344A}" type="pres">
      <dgm:prSet presAssocID="{0D22BCAD-55DA-4B0B-840C-37DAFF274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587D6B-40E1-4934-83E0-E763377B4176}" type="pres">
      <dgm:prSet presAssocID="{0D22BCAD-55DA-4B0B-840C-37DAFF274276}" presName="cycle" presStyleCnt="0"/>
      <dgm:spPr/>
    </dgm:pt>
    <dgm:pt modelId="{40B6867C-5DC7-4AD9-8A0E-BF1F57C97A01}" type="pres">
      <dgm:prSet presAssocID="{1171E8BF-6CC4-41B6-9569-29D4CCFDE809}" presName="nodeFirstNode" presStyleLbl="node1" presStyleIdx="0" presStyleCnt="1" custScaleX="41996" custScaleY="64396" custRadScaleRad="116197" custRadScaleInc="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0BD79-8C3E-4880-B940-A595C1E003B2}" srcId="{0D22BCAD-55DA-4B0B-840C-37DAFF274276}" destId="{1171E8BF-6CC4-41B6-9569-29D4CCFDE809}" srcOrd="0" destOrd="0" parTransId="{6EC6BAEB-FC31-4B7D-81A8-43E413E8A72F}" sibTransId="{DCB1FFE7-39DD-4BC9-ADCA-23DF5D320E92}"/>
    <dgm:cxn modelId="{64B83D02-EC31-46F1-A6E0-AFEBA2C25B86}" type="presOf" srcId="{0D22BCAD-55DA-4B0B-840C-37DAFF274276}" destId="{16ABFB62-8DED-46B6-A0F4-2F32898B344A}" srcOrd="0" destOrd="0" presId="urn:microsoft.com/office/officeart/2005/8/layout/cycle3"/>
    <dgm:cxn modelId="{08847360-6328-41EA-B3DD-891E44020BF5}" type="presOf" srcId="{1171E8BF-6CC4-41B6-9569-29D4CCFDE809}" destId="{40B6867C-5DC7-4AD9-8A0E-BF1F57C97A01}" srcOrd="0" destOrd="0" presId="urn:microsoft.com/office/officeart/2005/8/layout/cycle3"/>
    <dgm:cxn modelId="{914AB6B6-F960-4E99-960B-4DE53E081044}" type="presParOf" srcId="{16ABFB62-8DED-46B6-A0F4-2F32898B344A}" destId="{31587D6B-40E1-4934-83E0-E763377B4176}" srcOrd="0" destOrd="0" presId="urn:microsoft.com/office/officeart/2005/8/layout/cycle3"/>
    <dgm:cxn modelId="{986E49B3-BFE2-4DB1-90BD-BBB41FB989C8}" type="presParOf" srcId="{31587D6B-40E1-4934-83E0-E763377B4176}" destId="{40B6867C-5DC7-4AD9-8A0E-BF1F57C97A01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22BCAD-55DA-4B0B-840C-37DAFF274276}" type="doc">
      <dgm:prSet loTypeId="urn:microsoft.com/office/officeart/2005/8/layout/cycle3" loCatId="cycle" qsTypeId="urn:microsoft.com/office/officeart/2005/8/quickstyle/simple1#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171E8BF-6CC4-41B6-9569-29D4CCFDE809}">
      <dgm:prSet phldrT="[Текст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культуры»</a:t>
          </a:r>
          <a:endParaRPr lang="ru-RU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C6BAEB-FC31-4B7D-81A8-43E413E8A72F}" type="parTrans" cxnId="{CE40BD79-8C3E-4880-B940-A595C1E003B2}">
      <dgm:prSet/>
      <dgm:spPr/>
      <dgm:t>
        <a:bodyPr/>
        <a:lstStyle/>
        <a:p>
          <a:endParaRPr lang="ru-RU"/>
        </a:p>
      </dgm:t>
    </dgm:pt>
    <dgm:pt modelId="{DCB1FFE7-39DD-4BC9-ADCA-23DF5D320E92}" type="sibTrans" cxnId="{CE40BD79-8C3E-4880-B940-A595C1E003B2}">
      <dgm:prSet/>
      <dgm:spPr/>
      <dgm:t>
        <a:bodyPr/>
        <a:lstStyle/>
        <a:p>
          <a:endParaRPr lang="ru-RU"/>
        </a:p>
      </dgm:t>
    </dgm:pt>
    <dgm:pt modelId="{16ABFB62-8DED-46B6-A0F4-2F32898B344A}" type="pres">
      <dgm:prSet presAssocID="{0D22BCAD-55DA-4B0B-840C-37DAFF274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587D6B-40E1-4934-83E0-E763377B4176}" type="pres">
      <dgm:prSet presAssocID="{0D22BCAD-55DA-4B0B-840C-37DAFF274276}" presName="cycle" presStyleCnt="0"/>
      <dgm:spPr/>
    </dgm:pt>
    <dgm:pt modelId="{40B6867C-5DC7-4AD9-8A0E-BF1F57C97A01}" type="pres">
      <dgm:prSet presAssocID="{1171E8BF-6CC4-41B6-9569-29D4CCFDE809}" presName="nodeFirstNode" presStyleLbl="node1" presStyleIdx="0" presStyleCnt="1" custScaleX="35991" custScaleY="42362" custRadScaleRad="100099" custRadScaleInc="-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0BD79-8C3E-4880-B940-A595C1E003B2}" srcId="{0D22BCAD-55DA-4B0B-840C-37DAFF274276}" destId="{1171E8BF-6CC4-41B6-9569-29D4CCFDE809}" srcOrd="0" destOrd="0" parTransId="{6EC6BAEB-FC31-4B7D-81A8-43E413E8A72F}" sibTransId="{DCB1FFE7-39DD-4BC9-ADCA-23DF5D320E92}"/>
    <dgm:cxn modelId="{3E8DD085-6BBF-4B4A-93F1-2A53897E6598}" type="presOf" srcId="{0D22BCAD-55DA-4B0B-840C-37DAFF274276}" destId="{16ABFB62-8DED-46B6-A0F4-2F32898B344A}" srcOrd="0" destOrd="0" presId="urn:microsoft.com/office/officeart/2005/8/layout/cycle3"/>
    <dgm:cxn modelId="{FC45A4F5-CA83-48A0-962E-D6A28739BA08}" type="presOf" srcId="{1171E8BF-6CC4-41B6-9569-29D4CCFDE809}" destId="{40B6867C-5DC7-4AD9-8A0E-BF1F57C97A01}" srcOrd="0" destOrd="0" presId="urn:microsoft.com/office/officeart/2005/8/layout/cycle3"/>
    <dgm:cxn modelId="{652609A1-D9D8-48B3-B4A6-66AA2A61ADA1}" type="presParOf" srcId="{16ABFB62-8DED-46B6-A0F4-2F32898B344A}" destId="{31587D6B-40E1-4934-83E0-E763377B4176}" srcOrd="0" destOrd="0" presId="urn:microsoft.com/office/officeart/2005/8/layout/cycle3"/>
    <dgm:cxn modelId="{00901A8F-3976-4E2A-A0E7-3E660921C9AA}" type="presParOf" srcId="{31587D6B-40E1-4934-83E0-E763377B4176}" destId="{40B6867C-5DC7-4AD9-8A0E-BF1F57C97A01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6867C-5DC7-4AD9-8A0E-BF1F57C97A01}">
      <dsp:nvSpPr>
        <dsp:cNvPr id="0" name=""/>
        <dsp:cNvSpPr/>
      </dsp:nvSpPr>
      <dsp:spPr>
        <a:xfrm>
          <a:off x="1637595" y="701782"/>
          <a:ext cx="2343863" cy="1797021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Муниципальные образования в Удмуртской Республике</a:t>
          </a:r>
          <a:endParaRPr lang="ru-RU" sz="2200" kern="12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5318" y="789505"/>
        <a:ext cx="2168417" cy="1621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6867C-5DC7-4AD9-8A0E-BF1F57C97A01}">
      <dsp:nvSpPr>
        <dsp:cNvPr id="0" name=""/>
        <dsp:cNvSpPr/>
      </dsp:nvSpPr>
      <dsp:spPr>
        <a:xfrm>
          <a:off x="1710235" y="1459426"/>
          <a:ext cx="2008715" cy="118214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Муниципальная программа «Развитие культуры»</a:t>
          </a:r>
          <a:endParaRPr lang="ru-RU" sz="1700" kern="12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67943" y="1517134"/>
        <a:ext cx="1893299" cy="1066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EC48D19-9AE1-422C-9289-3F6E8292C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113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5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6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sp>
        <p:nvSpPr>
          <p:cNvPr id="8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>
              <a:gd name="T0" fmla="*/ 0 w 5655"/>
              <a:gd name="T1" fmla="*/ 1588 h 315"/>
              <a:gd name="T2" fmla="*/ 8804275 w 5655"/>
              <a:gd name="T3" fmla="*/ 0 h 315"/>
              <a:gd name="T4" fmla="*/ 8977313 w 5655"/>
              <a:gd name="T5" fmla="*/ 133350 h 315"/>
              <a:gd name="T6" fmla="*/ 8967788 w 5655"/>
              <a:gd name="T7" fmla="*/ 500063 h 315"/>
              <a:gd name="T8" fmla="*/ 1588 w 5655"/>
              <a:gd name="T9" fmla="*/ 498475 h 315"/>
              <a:gd name="T10" fmla="*/ 0 w 5655"/>
              <a:gd name="T11" fmla="*/ 1588 h 3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6862"/>
              </a:schemeClr>
            </a:fgClr>
            <a:bgClr>
              <a:schemeClr val="tx1">
                <a:alpha val="76862"/>
              </a:schemeClr>
            </a:bgClr>
          </a:patt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cs typeface="+mn-cs"/>
            </a:endParaRPr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11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658 w 5446"/>
                <a:gd name="T3" fmla="*/ 0 h 590"/>
                <a:gd name="T4" fmla="*/ 5658 w 5446"/>
                <a:gd name="T5" fmla="*/ 272 h 590"/>
                <a:gd name="T6" fmla="*/ 5658 w 5446"/>
                <a:gd name="T7" fmla="*/ 394 h 590"/>
                <a:gd name="T8" fmla="*/ 1571 w 5446"/>
                <a:gd name="T9" fmla="*/ 387 h 590"/>
                <a:gd name="T10" fmla="*/ 1338 w 5446"/>
                <a:gd name="T11" fmla="*/ 510 h 590"/>
                <a:gd name="T12" fmla="*/ 0 w 5446"/>
                <a:gd name="T13" fmla="*/ 515 h 590"/>
                <a:gd name="T14" fmla="*/ 0 w 5446"/>
                <a:gd name="T15" fmla="*/ 0 h 5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2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3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96 w 1440"/>
                <a:gd name="T1" fmla="*/ 1 h 112"/>
                <a:gd name="T2" fmla="*/ 1310 w 1440"/>
                <a:gd name="T3" fmla="*/ 98 h 112"/>
                <a:gd name="T4" fmla="*/ 0 w 1440"/>
                <a:gd name="T5" fmla="*/ 96 h 112"/>
                <a:gd name="T6" fmla="*/ 0 w 1440"/>
                <a:gd name="T7" fmla="*/ 43 h 112"/>
                <a:gd name="T8" fmla="*/ 1111 w 1440"/>
                <a:gd name="T9" fmla="*/ 44 h 112"/>
                <a:gd name="T10" fmla="*/ 1186 w 1440"/>
                <a:gd name="T11" fmla="*/ 0 h 112"/>
                <a:gd name="T12" fmla="*/ 1496 w 1440"/>
                <a:gd name="T13" fmla="*/ 1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sp>
        <p:nvSpPr>
          <p:cNvPr id="14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gray">
          <a:xfrm>
            <a:off x="2460625" y="906463"/>
            <a:ext cx="6545263" cy="769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200">
                <a:solidFill>
                  <a:srgbClr val="FFFFFF"/>
                </a:solidFill>
                <a:latin typeface="Arial Black" pitchFamily="34" charset="0"/>
                <a:cs typeface="+mn-cs"/>
              </a:rPr>
              <a:t>Министерство национальной политики </a:t>
            </a:r>
            <a:br>
              <a:rPr lang="ru-RU" altLang="ru-RU" sz="2200">
                <a:solidFill>
                  <a:srgbClr val="FFFFFF"/>
                </a:solidFill>
                <a:latin typeface="Arial Black" pitchFamily="34" charset="0"/>
                <a:cs typeface="+mn-cs"/>
              </a:rPr>
            </a:br>
            <a:r>
              <a:rPr lang="ru-RU" altLang="ru-RU" sz="2200">
                <a:solidFill>
                  <a:srgbClr val="FFFFFF"/>
                </a:solidFill>
                <a:latin typeface="Arial Black" pitchFamily="34" charset="0"/>
                <a:cs typeface="+mn-cs"/>
              </a:rPr>
              <a:t>Удмуртской Республики</a:t>
            </a:r>
            <a:endParaRPr lang="en-US" altLang="ru-RU" sz="2200">
              <a:solidFill>
                <a:srgbClr val="FFFFFF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6" name="Picture 5" descr="_MG_020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85750" y="5143500"/>
            <a:ext cx="134937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Новая папка 2\ддн\DSC_0079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85750" y="3571875"/>
            <a:ext cx="10001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5143500"/>
            <a:ext cx="13446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\\Gamma\resurs\_ОТДЕЛ ОРГАНИЗАЦИИ МЕРОПРИЯТИЙ\БАРНИКОВА Н.И\Васевой ФОТО ВМЕСТЕ\252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5143500"/>
            <a:ext cx="13525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Rolex\Documents\Презентации\inet\sbor\7 gwizhepa giygqm----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313" y="4100513"/>
            <a:ext cx="120015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8"/>
          <p:cNvSpPr>
            <a:spLocks noChangeArrowheads="1"/>
          </p:cNvSpPr>
          <p:nvPr userDrawn="1"/>
        </p:nvSpPr>
        <p:spPr bwMode="auto">
          <a:xfrm>
            <a:off x="949325" y="985838"/>
            <a:ext cx="64770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cs typeface="+mn-cs"/>
            </a:endParaRPr>
          </a:p>
        </p:txBody>
      </p:sp>
      <p:pic>
        <p:nvPicPr>
          <p:cNvPr id="22" name="Picture 17" descr="C:\Users\Rolex\Documents\Презентации\inet\sbor\0_d5b7e_2c4c83a7_XL.gif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0275" y="966788"/>
            <a:ext cx="6858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2" y="6196015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76915" y="3401233"/>
            <a:ext cx="4647599" cy="497658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F3D60-2CE5-41F3-B98C-7D672E37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73995-6D99-411A-BB99-AE3AD779C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8126"/>
            <a:ext cx="2057400" cy="5934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6"/>
            <a:ext cx="6019800" cy="5934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58CC6-B5C1-4113-BF82-EA9232F59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7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38277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38277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68323-15B0-4B20-BE31-7D9A62743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D37D-4FA8-4E17-93F2-4C0DFD67D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0715B-E852-485A-B6CF-9759A68DB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8277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38277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5FA7E-0A22-48C8-875C-760AC5AE1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341C9-C05E-4B1C-8330-861FA00A4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0C88F-E579-400D-AB16-AE7951CEE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9C9F5-9424-4556-B2C3-CA61FE5F7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03C96-EBDD-4BB9-82CE-2A5D511E0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554BC-FF56-4373-AAB0-F02DA749D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>
              <a:gd name="T0" fmla="*/ 6350 w 5651"/>
              <a:gd name="T1" fmla="*/ 314325 h 198"/>
              <a:gd name="T2" fmla="*/ 8970963 w 5651"/>
              <a:gd name="T3" fmla="*/ 314325 h 198"/>
              <a:gd name="T4" fmla="*/ 8963025 w 5651"/>
              <a:gd name="T5" fmla="*/ 149225 h 198"/>
              <a:gd name="T6" fmla="*/ 2366963 w 5651"/>
              <a:gd name="T7" fmla="*/ 149225 h 198"/>
              <a:gd name="T8" fmla="*/ 2132013 w 5651"/>
              <a:gd name="T9" fmla="*/ 3175 h 198"/>
              <a:gd name="T10" fmla="*/ 0 w 5651"/>
              <a:gd name="T11" fmla="*/ 0 h 198"/>
              <a:gd name="T12" fmla="*/ 6350 w 5651"/>
              <a:gd name="T13" fmla="*/ 314325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27" name="Freeform 26"/>
          <p:cNvSpPr>
            <a:spLocks/>
          </p:cNvSpPr>
          <p:nvPr userDrawn="1"/>
        </p:nvSpPr>
        <p:spPr bwMode="gray">
          <a:xfrm>
            <a:off x="95250" y="6491288"/>
            <a:ext cx="8975725" cy="279400"/>
          </a:xfrm>
          <a:custGeom>
            <a:avLst/>
            <a:gdLst>
              <a:gd name="T0" fmla="*/ 0 w 5650"/>
              <a:gd name="T1" fmla="*/ 279400 h 176"/>
              <a:gd name="T2" fmla="*/ 8975725 w 5650"/>
              <a:gd name="T3" fmla="*/ 268288 h 176"/>
              <a:gd name="T4" fmla="*/ 8969371 w 5650"/>
              <a:gd name="T5" fmla="*/ 150813 h 176"/>
              <a:gd name="T6" fmla="*/ 2347986 w 5650"/>
              <a:gd name="T7" fmla="*/ 150813 h 176"/>
              <a:gd name="T8" fmla="*/ 2092218 w 5650"/>
              <a:gd name="T9" fmla="*/ 4763 h 176"/>
              <a:gd name="T10" fmla="*/ 0 w 5650"/>
              <a:gd name="T11" fmla="*/ 0 h 176"/>
              <a:gd name="T12" fmla="*/ 0 w 5650"/>
              <a:gd name="T13" fmla="*/ 279400 h 1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28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>
              <a:gd name="T0" fmla="*/ 0 w 5639"/>
              <a:gd name="T1" fmla="*/ 0 h 113"/>
              <a:gd name="T2" fmla="*/ 8866139 w 5639"/>
              <a:gd name="T3" fmla="*/ 0 h 113"/>
              <a:gd name="T4" fmla="*/ 8956675 w 5639"/>
              <a:gd name="T5" fmla="*/ 71438 h 113"/>
              <a:gd name="T6" fmla="*/ 8951910 w 5639"/>
              <a:gd name="T7" fmla="*/ 179388 h 113"/>
              <a:gd name="T8" fmla="*/ 0 w 5639"/>
              <a:gd name="T9" fmla="*/ 179388 h 113"/>
              <a:gd name="T10" fmla="*/ 0 w 5639"/>
              <a:gd name="T11" fmla="*/ 0 h 1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29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>
              <a:gd name="T0" fmla="*/ 8955088 w 5446"/>
              <a:gd name="T1" fmla="*/ 0 h 531"/>
              <a:gd name="T2" fmla="*/ 0 w 5446"/>
              <a:gd name="T3" fmla="*/ 0 h 531"/>
              <a:gd name="T4" fmla="*/ 3289 w 5446"/>
              <a:gd name="T5" fmla="*/ 830433 h 531"/>
              <a:gd name="T6" fmla="*/ 6705628 w 5446"/>
              <a:gd name="T7" fmla="*/ 837501 h 531"/>
              <a:gd name="T8" fmla="*/ 6870062 w 5446"/>
              <a:gd name="T9" fmla="*/ 931145 h 531"/>
              <a:gd name="T10" fmla="*/ 8955088 w 5446"/>
              <a:gd name="T11" fmla="*/ 938213 h 531"/>
              <a:gd name="T12" fmla="*/ 8955088 w 5446"/>
              <a:gd name="T13" fmla="*/ 0 h 5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1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032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3175 h 33"/>
              <a:gd name="T2" fmla="*/ 2155825 w 1358"/>
              <a:gd name="T3" fmla="*/ 0 h 33"/>
              <a:gd name="T4" fmla="*/ 2152650 w 1358"/>
              <a:gd name="T5" fmla="*/ 50800 h 33"/>
              <a:gd name="T6" fmla="*/ 95250 w 1358"/>
              <a:gd name="T7" fmla="*/ 52388 h 33"/>
              <a:gd name="T8" fmla="*/ 0 w 1358"/>
              <a:gd name="T9" fmla="*/ 3175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A56BBC-22B7-445A-B0E6-8CD47F78F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Овал 17"/>
          <p:cNvSpPr>
            <a:spLocks noChangeArrowheads="1"/>
          </p:cNvSpPr>
          <p:nvPr/>
        </p:nvSpPr>
        <p:spPr bwMode="auto">
          <a:xfrm>
            <a:off x="8258175" y="352425"/>
            <a:ext cx="612775" cy="614363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cs typeface="+mn-cs"/>
            </a:endParaRPr>
          </a:p>
        </p:txBody>
      </p:sp>
      <p:pic>
        <p:nvPicPr>
          <p:cNvPr id="1040" name="Picture 17" descr="C:\Users\Rolex\Documents\Презентации\inet\sbor\0_d5b7e_2c4c83a7_XL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39125" y="352425"/>
            <a:ext cx="66833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4" r:id="rId3"/>
    <p:sldLayoutId id="2147483753" r:id="rId4"/>
    <p:sldLayoutId id="2147483752" r:id="rId5"/>
    <p:sldLayoutId id="2147483751" r:id="rId6"/>
    <p:sldLayoutId id="2147483750" r:id="rId7"/>
    <p:sldLayoutId id="2147483749" r:id="rId8"/>
    <p:sldLayoutId id="2147483748" r:id="rId9"/>
    <p:sldLayoutId id="2147483747" r:id="rId10"/>
    <p:sldLayoutId id="2147483746" r:id="rId11"/>
    <p:sldLayoutId id="2147483745" r:id="rId12"/>
    <p:sldLayoutId id="214748375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2772" y="216378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A3F55"/>
                </a:solidFill>
                <a:cs typeface="Aharoni" pitchFamily="2" charset="-79"/>
              </a:rPr>
              <a:t>«Роль органов местного самоуправления в реализации государственной национальной политики</a:t>
            </a:r>
            <a:r>
              <a:rPr lang="en-US" sz="2800" b="1" dirty="0" smtClean="0">
                <a:solidFill>
                  <a:srgbClr val="1A3F55"/>
                </a:solidFill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rgbClr val="1A3F55"/>
                </a:solidFill>
                <a:cs typeface="Aharoni" pitchFamily="2" charset="-79"/>
              </a:rPr>
              <a:t>Российской Федерации на территории Удмуртской Республики»</a:t>
            </a:r>
            <a:endParaRPr lang="ru-RU" sz="2800" b="1" dirty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581128"/>
            <a:ext cx="51480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tx2"/>
                </a:solidFill>
              </a:rPr>
              <a:t>Докладчик: </a:t>
            </a:r>
          </a:p>
          <a:p>
            <a:pPr algn="ctr">
              <a:spcBef>
                <a:spcPct val="50000"/>
              </a:spcBef>
            </a:pPr>
            <a:r>
              <a:rPr lang="ru-RU" b="1" dirty="0" err="1" smtClean="0">
                <a:solidFill>
                  <a:schemeClr val="tx2"/>
                </a:solidFill>
              </a:rPr>
              <a:t>Соковикова</a:t>
            </a:r>
            <a:r>
              <a:rPr lang="ru-RU" b="1" dirty="0" smtClean="0">
                <a:solidFill>
                  <a:schemeClr val="tx2"/>
                </a:solidFill>
              </a:rPr>
              <a:t> Людмила Юрьевна, заместитель министра национальной политики Удмуртской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98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7776864" cy="868363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000" dirty="0"/>
              <a:t>Система работы органов местного самоуправления в сфере межнациональных и межконфессиональных отношений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494337486"/>
              </p:ext>
            </p:extLst>
          </p:nvPr>
        </p:nvGraphicFramePr>
        <p:xfrm>
          <a:off x="1833630" y="1411188"/>
          <a:ext cx="558116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99243" y="3083970"/>
            <a:ext cx="2065338" cy="167131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(проектный) принцип управления (муниципальные программы, подпрограммы)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07904" y="5373216"/>
            <a:ext cx="1870571" cy="115254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диалоговых площадок власти и общества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08700" y="5129212"/>
            <a:ext cx="1883505" cy="110809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этнокультурных потребностей граждан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8180" y="1344613"/>
            <a:ext cx="1944563" cy="3596555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Оперативность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ОМСУ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органов государственной власти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региона,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приобретающая особую важность в т.н. форс-мажорных обстоятельствах возникновения напряженности</a:t>
            </a:r>
          </a:p>
        </p:txBody>
      </p:sp>
      <p:pic>
        <p:nvPicPr>
          <p:cNvPr id="65544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49093" flipV="1">
            <a:off x="2356589" y="1873791"/>
            <a:ext cx="854075" cy="100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331912" y="5084763"/>
            <a:ext cx="1933909" cy="115254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этноконфессиональной ситуации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9243" y="1344613"/>
            <a:ext cx="2065338" cy="1666875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служащих на местах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48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38538" flipV="1">
            <a:off x="5734019" y="3793777"/>
            <a:ext cx="1125361" cy="111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01109" flipV="1">
            <a:off x="2608668" y="3860811"/>
            <a:ext cx="1027812" cy="113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63029" flipH="1" flipV="1">
            <a:off x="5860055" y="2350789"/>
            <a:ext cx="1040708" cy="96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4162179" y="4120422"/>
            <a:ext cx="962019" cy="100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46981" flipV="1">
            <a:off x="2410336" y="2976447"/>
            <a:ext cx="1037312" cy="9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6752"/>
            <a:ext cx="9126252" cy="5227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847" y="212335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</a:rPr>
              <a:t>Система управления процессами на муниципальном уровне</a:t>
            </a:r>
            <a:endParaRPr lang="ru-RU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078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20996" y="260648"/>
            <a:ext cx="79216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100" b="1" dirty="0" smtClean="0">
                <a:solidFill>
                  <a:srgbClr val="FFFFFF"/>
                </a:solidFill>
              </a:rPr>
              <a:t>Муниципальные программы/подпрограммы по гармонизации межнациональных отношений</a:t>
            </a:r>
            <a:endParaRPr lang="ru-RU" sz="2100" dirty="0">
              <a:solidFill>
                <a:srgbClr val="FFFFFF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26" y="1335584"/>
            <a:ext cx="873999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024" y="1471572"/>
            <a:ext cx="831301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муниципальных образований в Удмуртской Республике была разработана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модельная муниципальная программа по гармонизации межэтнических отношений и участию в профилактике экстремизма муниципального образования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2" y="2783884"/>
            <a:ext cx="873201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8598" y="2914688"/>
            <a:ext cx="863481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000000"/>
                </a:solidFill>
                <a:latin typeface="Times New Roman"/>
                <a:ea typeface="Calibri"/>
              </a:rPr>
              <a:t>Практически </a:t>
            </a:r>
            <a:r>
              <a:rPr lang="ru-RU" sz="1700" dirty="0">
                <a:solidFill>
                  <a:srgbClr val="000000"/>
                </a:solidFill>
                <a:latin typeface="Times New Roman"/>
                <a:ea typeface="Calibri"/>
              </a:rPr>
              <a:t>во всех муниципальных образованиях  приняты отдельные муниципальные программы либо подпрограммы,   направленные на гармонизацию межнациональных отношений, профилактику экстремизма и терроризма</a:t>
            </a:r>
            <a:endParaRPr lang="ru-RU" sz="1700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007" y="4077072"/>
            <a:ext cx="2501604" cy="24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06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7511256" cy="868363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000" dirty="0"/>
              <a:t>Муниципальные </a:t>
            </a:r>
            <a:r>
              <a:rPr lang="ru-RU" sz="2000" dirty="0" smtClean="0"/>
              <a:t>программы/</a:t>
            </a:r>
            <a:r>
              <a:rPr lang="ru-RU" sz="2000" dirty="0"/>
              <a:t>подпрограммы</a:t>
            </a:r>
            <a:r>
              <a:rPr lang="ru-RU" sz="2000" dirty="0" smtClean="0"/>
              <a:t> </a:t>
            </a:r>
            <a:r>
              <a:rPr lang="ru-RU" sz="2000" dirty="0"/>
              <a:t>по гармонизации межнациональных отношений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686539752"/>
              </p:ext>
            </p:extLst>
          </p:nvPr>
        </p:nvGraphicFramePr>
        <p:xfrm>
          <a:off x="1833630" y="1411188"/>
          <a:ext cx="558116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5544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20784" flipV="1">
            <a:off x="2593269" y="3082199"/>
            <a:ext cx="854075" cy="100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284043" y="1161318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«Город Воткинск»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48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5615158" y="5201066"/>
            <a:ext cx="1125361" cy="111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965179" flipV="1">
            <a:off x="2426818" y="1622389"/>
            <a:ext cx="1032245" cy="81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6904690" y="3478429"/>
            <a:ext cx="1050078" cy="9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Gabdullina.MINNACFILE\Desktop\w128h1281348848864uploadbleu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48691" flipH="1" flipV="1">
            <a:off x="2557490" y="4644962"/>
            <a:ext cx="965803" cy="10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84043" y="1709633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«Город Глазов»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6123" y="2248365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«Город Сарапул»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103" y="2775460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Алнашский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4043" y="3300317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Вавожский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6499" y="4878314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84043" y="3811918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Воткинский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7327" y="4352676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Граховский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76123" y="5439224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Можгинский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6123" y="6026000"/>
            <a:ext cx="2059282" cy="44988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Увинский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36738" y="5248841"/>
            <a:ext cx="2059282" cy="83064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остальные муниципальные образования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572551" y="5186753"/>
            <a:ext cx="2008715" cy="1182145"/>
            <a:chOff x="1779736" y="1605101"/>
            <a:chExt cx="2008715" cy="1182145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779736" y="1605101"/>
              <a:ext cx="2008715" cy="118214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837444" y="1662809"/>
              <a:ext cx="1893299" cy="1066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Муниципальная программа «Безопасность»</a:t>
              </a:r>
              <a:endParaRPr lang="ru-RU" sz="1700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037800" y="1352024"/>
            <a:ext cx="2783859" cy="2128321"/>
            <a:chOff x="1710235" y="1459426"/>
            <a:chExt cx="2008715" cy="1182145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710235" y="1459426"/>
              <a:ext cx="2008715" cy="118214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11118" y="1517134"/>
              <a:ext cx="2007832" cy="1066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Муниципальные программы/подпрограммы отсутствуют, но в Перечень основных мероприятий включено мероприятие «Профилактика терроризма и экстремизма»</a:t>
              </a:r>
              <a:endParaRPr lang="ru-RU" sz="1700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6423659" y="4452519"/>
            <a:ext cx="2013363" cy="54005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«Город Можга»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9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45901" y="188640"/>
            <a:ext cx="7921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</a:rPr>
              <a:t>Модельные семинары «Определение актуальных проблем и механизмов создания муниципальной программы по гармонизации межэтнических отношений»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" name="Picture 2" descr="\\MNP\Obmen\INFO_PRAV\Изместьев\фото для АТК\ФОТО С СЕМИНАРОВ\бесермянский семинар\бесер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333220"/>
            <a:ext cx="3960440" cy="2527828"/>
          </a:xfrm>
          <a:prstGeom prst="rect">
            <a:avLst/>
          </a:prstGeom>
          <a:noFill/>
        </p:spPr>
      </p:pic>
      <p:pic>
        <p:nvPicPr>
          <p:cNvPr id="12" name="Picture 2" descr="http://www.minnac.ru/res_ru/0_news_357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4104456" cy="2232248"/>
          </a:xfrm>
          <a:prstGeom prst="rect">
            <a:avLst/>
          </a:prstGeom>
          <a:noFill/>
        </p:spPr>
      </p:pic>
      <p:pic>
        <p:nvPicPr>
          <p:cNvPr id="9" name="Picture 2" descr="\\Mnp\obmen\Буранова\ФОТО С СЕМИНАРОВ\дебесы 19 апр\aNcNactIM3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14247"/>
            <a:ext cx="3744416" cy="499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36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596" y="238125"/>
            <a:ext cx="8143932" cy="868363"/>
          </a:xfrm>
        </p:spPr>
        <p:txBody>
          <a:bodyPr/>
          <a:lstStyle/>
          <a:p>
            <a:pPr algn="ctr"/>
            <a:r>
              <a:rPr lang="ru-RU" sz="1700" dirty="0" smtClean="0"/>
              <a:t>Общефедеральная автоматизированная Система мониторинга состояния межнациональных (межэтнических) и межконфессиональных отношений и раннего предупреждения конфликтных ситуаций</a:t>
            </a:r>
          </a:p>
        </p:txBody>
      </p:sp>
      <p:pic>
        <p:nvPicPr>
          <p:cNvPr id="11270" name="Picture 6" descr="C:\Екатерина\работа\2018 год\коллегии миннаца 2018\коллегия МО\для презентации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9"/>
            <a:ext cx="894965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Екатерина\работа\2018 год\коллегии миннаца 2018\коллегия МО\для презентации\Безымянный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4" cy="52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238125"/>
            <a:ext cx="8280920" cy="868363"/>
          </a:xfrm>
        </p:spPr>
        <p:txBody>
          <a:bodyPr/>
          <a:lstStyle/>
          <a:p>
            <a:pPr algn="ctr"/>
            <a:r>
              <a:rPr lang="ru-RU" sz="1700" dirty="0" smtClean="0"/>
              <a:t>Общефедеральная автоматизированная Система мониторинга состояния межнациональных (межэтнических) и межконфессиональных отношений и раннего предупреждения конфликтных ситуаций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123775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596" y="238125"/>
            <a:ext cx="8143932" cy="868363"/>
          </a:xfrm>
        </p:spPr>
        <p:txBody>
          <a:bodyPr/>
          <a:lstStyle/>
          <a:p>
            <a:pPr algn="ctr"/>
            <a:r>
              <a:rPr lang="ru-RU" sz="1700" dirty="0" smtClean="0"/>
              <a:t>Первый межрегиональный Форум муниципальных образований </a:t>
            </a:r>
            <a:br>
              <a:rPr lang="ru-RU" sz="1700" dirty="0" smtClean="0"/>
            </a:br>
            <a:r>
              <a:rPr lang="ru-RU" sz="1700" dirty="0" smtClean="0"/>
              <a:t>в Удмуртской Республике «Мир в диалоге» </a:t>
            </a:r>
          </a:p>
        </p:txBody>
      </p:sp>
      <p:pic>
        <p:nvPicPr>
          <p:cNvPr id="10" name="Рисунок 9" descr="noteboo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269" y="4643446"/>
            <a:ext cx="1512809" cy="1714512"/>
          </a:xfrm>
          <a:prstGeom prst="rect">
            <a:avLst/>
          </a:prstGeo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17"/>
          <a:stretch/>
        </p:blipFill>
        <p:spPr bwMode="auto">
          <a:xfrm>
            <a:off x="4644008" y="1268760"/>
            <a:ext cx="4266051" cy="30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067682" cy="268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old.alrf.ru/region18/wp-content/uploads/sites/20/2018/04/DSC_01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377" y="4368498"/>
            <a:ext cx="3312368" cy="21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526" y="4368498"/>
            <a:ext cx="2925460" cy="219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4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12002" y="260648"/>
            <a:ext cx="8143932" cy="868363"/>
          </a:xfrm>
        </p:spPr>
        <p:txBody>
          <a:bodyPr/>
          <a:lstStyle/>
          <a:p>
            <a:pPr algn="ctr"/>
            <a:r>
              <a:rPr lang="ru-RU" sz="1800" dirty="0" smtClean="0"/>
              <a:t>Республиканский этап </a:t>
            </a:r>
            <a:r>
              <a:rPr lang="ru-RU" sz="1800" dirty="0"/>
              <a:t>конкурса «Лучшая муниципальная практика»</a:t>
            </a:r>
            <a:endParaRPr lang="ru-RU" sz="1700" dirty="0" smtClean="0"/>
          </a:p>
        </p:txBody>
      </p:sp>
      <p:pic>
        <p:nvPicPr>
          <p:cNvPr id="1029" name="Picture 5" descr="C:\Екатерина\работа\2018 год\коллегии миннаца 2018\коллегия МО\для презентации\gkhl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600400" cy="21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Екатерина\работа\2018 год\коллегии миннаца 2018\коллегия МО\для презентации\v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1165"/>
            <a:ext cx="4037856" cy="26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Екатерина\работа\2018 год\коллегии миннаца 2018\коллегия МО\для презентации\vbhk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11165"/>
            <a:ext cx="3888432" cy="27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Екатерина\работа\2018 год\коллегии миннаца 2018\коллегия МО\для презентации\hjn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97" y="1124744"/>
            <a:ext cx="3720663" cy="21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683568" y="3329390"/>
            <a:ext cx="3059832" cy="1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1400" kern="0" dirty="0" smtClean="0">
                <a:solidFill>
                  <a:srgbClr val="000000"/>
                </a:solidFill>
              </a:rPr>
              <a:t>МО «</a:t>
            </a:r>
            <a:r>
              <a:rPr lang="ru-RU" sz="1400" kern="0" dirty="0" err="1" smtClean="0">
                <a:solidFill>
                  <a:srgbClr val="000000"/>
                </a:solidFill>
              </a:rPr>
              <a:t>Каракулинский</a:t>
            </a:r>
            <a:r>
              <a:rPr lang="ru-RU" sz="1400" kern="0" dirty="0" smtClean="0">
                <a:solidFill>
                  <a:srgbClr val="000000"/>
                </a:solidFill>
              </a:rPr>
              <a:t> район»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gray">
          <a:xfrm>
            <a:off x="5130316" y="3321716"/>
            <a:ext cx="3059832" cy="1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1400" kern="0" dirty="0" smtClean="0">
                <a:solidFill>
                  <a:srgbClr val="000000"/>
                </a:solidFill>
              </a:rPr>
              <a:t>МО «</a:t>
            </a:r>
            <a:r>
              <a:rPr lang="ru-RU" sz="1400" kern="0" dirty="0" err="1" smtClean="0">
                <a:solidFill>
                  <a:srgbClr val="000000"/>
                </a:solidFill>
              </a:rPr>
              <a:t>Балезинский</a:t>
            </a:r>
            <a:r>
              <a:rPr lang="ru-RU" sz="1400" kern="0" dirty="0" smtClean="0">
                <a:solidFill>
                  <a:srgbClr val="000000"/>
                </a:solidFill>
              </a:rPr>
              <a:t> район»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568034" y="6282745"/>
            <a:ext cx="3548844" cy="22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1400" kern="0" dirty="0" smtClean="0">
                <a:solidFill>
                  <a:srgbClr val="000000"/>
                </a:solidFill>
              </a:rPr>
              <a:t>МО «Камское» </a:t>
            </a:r>
            <a:r>
              <a:rPr lang="ru-RU" sz="1400" kern="0" dirty="0" err="1" smtClean="0">
                <a:solidFill>
                  <a:srgbClr val="000000"/>
                </a:solidFill>
              </a:rPr>
              <a:t>Камбарского</a:t>
            </a:r>
            <a:r>
              <a:rPr lang="ru-RU" sz="1400" kern="0" dirty="0" smtClean="0">
                <a:solidFill>
                  <a:srgbClr val="000000"/>
                </a:solidFill>
              </a:rPr>
              <a:t> района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gray">
          <a:xfrm>
            <a:off x="5130316" y="6382394"/>
            <a:ext cx="3059832" cy="1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1400" kern="0" dirty="0" smtClean="0">
                <a:solidFill>
                  <a:srgbClr val="000000"/>
                </a:solidFill>
              </a:rPr>
              <a:t>МО «</a:t>
            </a:r>
            <a:r>
              <a:rPr lang="ru-RU" sz="1400" kern="0" dirty="0" err="1" smtClean="0">
                <a:solidFill>
                  <a:srgbClr val="000000"/>
                </a:solidFill>
              </a:rPr>
              <a:t>Игринский</a:t>
            </a:r>
            <a:r>
              <a:rPr lang="ru-RU" sz="1400" kern="0" dirty="0" smtClean="0">
                <a:solidFill>
                  <a:srgbClr val="000000"/>
                </a:solidFill>
              </a:rPr>
              <a:t> район»</a:t>
            </a:r>
          </a:p>
        </p:txBody>
      </p:sp>
    </p:spTree>
    <p:extLst>
      <p:ext uri="{BB962C8B-B14F-4D97-AF65-F5344CB8AC3E}">
        <p14:creationId xmlns:p14="http://schemas.microsoft.com/office/powerpoint/2010/main" xmlns="" val="26964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12002" y="260648"/>
            <a:ext cx="8143932" cy="868363"/>
          </a:xfrm>
        </p:spPr>
        <p:txBody>
          <a:bodyPr/>
          <a:lstStyle/>
          <a:p>
            <a:pPr algn="ctr"/>
            <a:r>
              <a:rPr lang="ru-RU" sz="1800" dirty="0" smtClean="0"/>
              <a:t> </a:t>
            </a:r>
            <a:endParaRPr lang="ru-RU" sz="1700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5" y="2276872"/>
            <a:ext cx="81454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379479" y="188640"/>
            <a:ext cx="81439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1600" kern="0" dirty="0" smtClean="0"/>
              <a:t>Муниципальное образование «Город Ижевск» – </a:t>
            </a:r>
            <a:r>
              <a:rPr lang="en-US" sz="1600" kern="0" dirty="0" smtClean="0"/>
              <a:t/>
            </a:r>
            <a:br>
              <a:rPr lang="en-US" sz="1600" kern="0" dirty="0" smtClean="0"/>
            </a:br>
            <a:r>
              <a:rPr lang="ru-RU" sz="1600" kern="0" dirty="0" smtClean="0"/>
              <a:t>победитель Республиканского этапа конкурса </a:t>
            </a:r>
            <a:br>
              <a:rPr lang="ru-RU" sz="1600" kern="0" dirty="0" smtClean="0"/>
            </a:br>
            <a:r>
              <a:rPr lang="ru-RU" sz="1600" kern="0" dirty="0" smtClean="0"/>
              <a:t>«Лучшая муниципальная практика»</a:t>
            </a:r>
          </a:p>
        </p:txBody>
      </p:sp>
      <p:pic>
        <p:nvPicPr>
          <p:cNvPr id="2050" name="Picture 2" descr="C:\Екатерина\работа\2018 год\коллегии миннаца 2018\коллегия МО\для презентации\gvjmbh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81" y="1288794"/>
            <a:ext cx="3591569" cy="25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Екатерина\работа\2018 год\коллегии миннаца 2018\коллегия МО\для презентации\hujoljl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038650"/>
            <a:ext cx="3639890" cy="233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Екатерина\работа\2018 год\коллегии миннаца 2018\коллегия МО\для презентации\kjljk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602" y="1308570"/>
            <a:ext cx="3543942" cy="250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Екатерина\работа\2018 год\коллегии миннаца 2018\коллегия МО\для презентации\ijl;kl;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0122" y="4038650"/>
            <a:ext cx="3317901" cy="233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33" y="4843349"/>
            <a:ext cx="1253815" cy="12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6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137525" cy="868363"/>
          </a:xfrm>
        </p:spPr>
        <p:txBody>
          <a:bodyPr/>
          <a:lstStyle/>
          <a:p>
            <a:pPr algn="ctr" eaLnBrk="1" hangingPunct="1"/>
            <a:r>
              <a:rPr lang="ru-RU" altLang="ru-RU" dirty="0" smtClean="0"/>
              <a:t>Межнациональная обстановка </a:t>
            </a:r>
            <a:br>
              <a:rPr lang="ru-RU" altLang="ru-RU" dirty="0" smtClean="0"/>
            </a:br>
            <a:r>
              <a:rPr lang="ru-RU" altLang="ru-RU" dirty="0" smtClean="0"/>
              <a:t>в Удмуртской Республике в 2018 году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4208295352"/>
              </p:ext>
            </p:extLst>
          </p:nvPr>
        </p:nvGraphicFramePr>
        <p:xfrm>
          <a:off x="611560" y="1556792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619250" y="1989138"/>
            <a:ext cx="2192338" cy="3960812"/>
          </a:xfrm>
          <a:prstGeom prst="roundRect">
            <a:avLst/>
          </a:prstGeom>
          <a:solidFill>
            <a:srgbClr val="FFFFCC"/>
          </a:solidFill>
          <a:ln>
            <a:solidFill>
              <a:srgbClr val="D34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CC"/>
              </a:solidFill>
            </a:endParaRPr>
          </a:p>
        </p:txBody>
      </p:sp>
      <p:sp>
        <p:nvSpPr>
          <p:cNvPr id="15364" name="Прямоугольник 10"/>
          <p:cNvSpPr>
            <a:spLocks noChangeArrowheads="1"/>
          </p:cNvSpPr>
          <p:nvPr/>
        </p:nvSpPr>
        <p:spPr bwMode="auto">
          <a:xfrm>
            <a:off x="2216150" y="2535238"/>
            <a:ext cx="62912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40200" y="2030413"/>
            <a:ext cx="4881563" cy="4010025"/>
          </a:xfrm>
          <a:prstGeom prst="roundRect">
            <a:avLst/>
          </a:prstGeom>
          <a:solidFill>
            <a:srgbClr val="FFFFCC"/>
          </a:solidFill>
          <a:ln>
            <a:solidFill>
              <a:srgbClr val="009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6" name="Прямоугольник 2"/>
          <p:cNvSpPr>
            <a:spLocks noChangeArrowheads="1"/>
          </p:cNvSpPr>
          <p:nvPr/>
        </p:nvSpPr>
        <p:spPr bwMode="auto">
          <a:xfrm>
            <a:off x="4541838" y="2009775"/>
            <a:ext cx="44370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8" name="Прямоугольник 12"/>
          <p:cNvSpPr>
            <a:spLocks noChangeArrowheads="1"/>
          </p:cNvSpPr>
          <p:nvPr/>
        </p:nvSpPr>
        <p:spPr bwMode="auto">
          <a:xfrm>
            <a:off x="1763713" y="1341438"/>
            <a:ext cx="6840537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700" b="1" dirty="0">
                <a:solidFill>
                  <a:srgbClr val="000000"/>
                </a:solidFill>
              </a:rPr>
              <a:t>Большой этнографический диктант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1557" y="2835096"/>
            <a:ext cx="4608513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85 субъектов</a:t>
            </a:r>
          </a:p>
          <a:p>
            <a:pPr algn="ctr">
              <a:defRPr/>
            </a:pPr>
            <a:endParaRPr 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4657</a:t>
            </a:r>
            <a:r>
              <a:rPr 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площадок</a:t>
            </a:r>
          </a:p>
          <a:p>
            <a:pPr algn="ctr">
              <a:defRPr/>
            </a:pPr>
            <a:endParaRPr 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392 645</a:t>
            </a:r>
            <a:r>
              <a:rPr 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участников</a:t>
            </a:r>
            <a:endParaRPr 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TextBox 14"/>
          <p:cNvSpPr txBox="1">
            <a:spLocks noChangeArrowheads="1"/>
          </p:cNvSpPr>
          <p:nvPr/>
        </p:nvSpPr>
        <p:spPr bwMode="auto">
          <a:xfrm>
            <a:off x="1823715" y="3127484"/>
            <a:ext cx="18002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средний балл по России –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57,7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12002" y="260648"/>
            <a:ext cx="8143932" cy="868363"/>
          </a:xfrm>
        </p:spPr>
        <p:txBody>
          <a:bodyPr/>
          <a:lstStyle/>
          <a:p>
            <a:pPr algn="ctr"/>
            <a:r>
              <a:rPr lang="ru-RU" sz="1800" dirty="0" smtClean="0"/>
              <a:t> </a:t>
            </a:r>
            <a:endParaRPr lang="ru-RU" sz="17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Языковой научно-методический </a:t>
            </a:r>
            <a:r>
              <a:rPr lang="ru-RU" sz="2400" dirty="0">
                <a:solidFill>
                  <a:srgbClr val="FFFFFF"/>
                </a:solidFill>
              </a:rPr>
              <a:t>и образовательно-досуговый проект «Билингва»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017740" cy="24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373" y="3962909"/>
            <a:ext cx="3795588" cy="24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419872" cy="24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124" y="4019990"/>
            <a:ext cx="455483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77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12002" y="260648"/>
            <a:ext cx="8143932" cy="868363"/>
          </a:xfrm>
        </p:spPr>
        <p:txBody>
          <a:bodyPr/>
          <a:lstStyle/>
          <a:p>
            <a:pPr algn="ctr"/>
            <a:r>
              <a:rPr lang="ru-RU" sz="1800" dirty="0" smtClean="0"/>
              <a:t> </a:t>
            </a:r>
            <a:endParaRPr lang="ru-RU" sz="17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379479" y="188640"/>
            <a:ext cx="81439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ru-RU" sz="2000" kern="0" dirty="0" smtClean="0"/>
              <a:t>Учебные сессии многонационального молодежного образовательного центра «Вместе»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500964" y="1392570"/>
            <a:ext cx="1399548" cy="2185214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/>
            <a:r>
              <a:rPr lang="ru-RU" dirty="0" smtClean="0">
                <a:solidFill>
                  <a:srgbClr val="357DA9">
                    <a:lumMod val="75000"/>
                  </a:srgbClr>
                </a:solidFill>
              </a:rPr>
              <a:t> </a:t>
            </a:r>
            <a:endParaRPr lang="ru-RU" dirty="0">
              <a:solidFill>
                <a:srgbClr val="357DA9">
                  <a:lumMod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9380" y="1392570"/>
            <a:ext cx="143113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За 2 года реализации </a:t>
            </a:r>
            <a:r>
              <a:rPr lang="ru-RU" sz="17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проекта - </a:t>
            </a:r>
            <a:endParaRPr lang="ru-RU" sz="17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1700" dirty="0">
                <a:solidFill>
                  <a:schemeClr val="bg1">
                    <a:lumMod val="75000"/>
                  </a:schemeClr>
                </a:solidFill>
              </a:rPr>
              <a:t>более </a:t>
            </a:r>
            <a:r>
              <a:rPr lang="ru-RU" sz="1700" b="1" dirty="0">
                <a:solidFill>
                  <a:schemeClr val="bg1">
                    <a:lumMod val="75000"/>
                  </a:schemeClr>
                </a:solidFill>
              </a:rPr>
              <a:t>220 участников </a:t>
            </a:r>
            <a:r>
              <a:rPr lang="ru-RU" sz="1700" dirty="0">
                <a:solidFill>
                  <a:schemeClr val="bg1">
                    <a:lumMod val="75000"/>
                  </a:schemeClr>
                </a:solidFill>
              </a:rPr>
              <a:t>из почти </a:t>
            </a:r>
            <a:r>
              <a:rPr lang="ru-RU" sz="1700" b="1" dirty="0">
                <a:solidFill>
                  <a:schemeClr val="bg1">
                    <a:lumMod val="75000"/>
                  </a:schemeClr>
                </a:solidFill>
              </a:rPr>
              <a:t>20 регионов страны.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933056"/>
            <a:ext cx="467616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Молодежный образовательный центр&quot;Вмест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07" y="1377425"/>
            <a:ext cx="4110569" cy="19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68" y="3645024"/>
            <a:ext cx="3964273" cy="26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https://pp.userapi.com/c845417/v845417574/11ca5c/Eh6UNVkXKQ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387" y="1392570"/>
            <a:ext cx="2984752" cy="230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76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38125"/>
            <a:ext cx="7715250" cy="868363"/>
          </a:xfrm>
        </p:spPr>
        <p:txBody>
          <a:bodyPr/>
          <a:lstStyle/>
          <a:p>
            <a:r>
              <a:rPr lang="ru-RU" sz="2600" dirty="0" smtClean="0"/>
              <a:t>Задачи методистов Домов Дружбы народов</a:t>
            </a:r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66228" y="1564937"/>
            <a:ext cx="5441876" cy="789207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640618" y="2555029"/>
            <a:ext cx="5328592" cy="7892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2821736" y="3405091"/>
            <a:ext cx="6143701" cy="100013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25923" y="1614209"/>
            <a:ext cx="6357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tx2"/>
                </a:solidFill>
              </a:rPr>
              <a:t>Оказание консультативно-методической помощи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и содействия НКО по организации мероприятий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40618" y="2626468"/>
            <a:ext cx="6072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tx2"/>
                </a:solidFill>
              </a:rPr>
              <a:t>Оказание консультативно-методической помощи учреждениям и гражданам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857488" y="3395963"/>
            <a:ext cx="61436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tx2"/>
                </a:solidFill>
              </a:rPr>
              <a:t>Взаимодействие с органами местного самоуправления по улучшению ситуации в сфере межэтнических отношений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994384" cy="193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8" y="3645024"/>
            <a:ext cx="2700340" cy="20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Екатерина\работа\2018 год\коллегии миннаца 2018\коллегия МО\для презентации\bhknkj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345" y="4581128"/>
            <a:ext cx="5944479" cy="17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6752" y="5733256"/>
            <a:ext cx="307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Дом Дружбы народов г. Глазова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93397" y="6288552"/>
            <a:ext cx="307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Дом Дружбы народов п. Игра</a:t>
            </a:r>
            <a:endParaRPr lang="ru-RU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7758138" cy="868363"/>
          </a:xfrm>
        </p:spPr>
        <p:txBody>
          <a:bodyPr/>
          <a:lstStyle/>
          <a:p>
            <a:pPr algn="ctr"/>
            <a:r>
              <a:rPr lang="ru-RU" sz="2700" dirty="0" smtClean="0"/>
              <a:t>Проектные семинары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8971"/>
            <a:ext cx="412519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618"/>
            <a:ext cx="4536504" cy="211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12057"/>
            <a:ext cx="5112568" cy="25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66"/>
          <a:stretch/>
        </p:blipFill>
        <p:spPr bwMode="auto">
          <a:xfrm>
            <a:off x="5364088" y="3717032"/>
            <a:ext cx="3621137" cy="223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221333"/>
            <a:ext cx="2448272" cy="70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00010" y="285728"/>
            <a:ext cx="8144398" cy="868363"/>
          </a:xfrm>
        </p:spPr>
        <p:txBody>
          <a:bodyPr/>
          <a:lstStyle/>
          <a:p>
            <a:pPr algn="ctr"/>
            <a:r>
              <a:rPr lang="ru-RU" altLang="ru-RU" sz="1800" dirty="0" smtClean="0"/>
              <a:t>Практики муниципальных образований в Удмуртской Республики в сфере реализации государственной национальной политики</a:t>
            </a:r>
          </a:p>
        </p:txBody>
      </p:sp>
      <p:sp>
        <p:nvSpPr>
          <p:cNvPr id="16390" name="AutoShape 5" descr="&amp;Ocy;&amp;tcy;&amp;ocy;&amp;bcy;&amp;rcy;&amp;acy;&amp;zhcy;&amp;acy;&amp;iecy;&amp;tcy;&amp;scy;&amp;yacy; &amp;fcy;&amp;acy;&amp;jcy;&amp;lcy; &quot;&amp;Fcy;&amp;ocy;&amp;tcy;&amp;ocy; &amp;Pcy;&amp;ocy;&amp;zcy;&amp;dcy;&amp;iecy;&amp;iecy;&amp;vcy;&amp;acy;_01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43907" y="1304537"/>
            <a:ext cx="3378483" cy="584775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085" y="1304537"/>
            <a:ext cx="33363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rgbClr val="000000"/>
                </a:solidFill>
              </a:rPr>
              <a:t>Проект </a:t>
            </a:r>
            <a:r>
              <a:rPr lang="ru-RU" sz="1600" dirty="0">
                <a:solidFill>
                  <a:srgbClr val="000000"/>
                </a:solidFill>
              </a:rPr>
              <a:t>«Сила духа. Семья» </a:t>
            </a:r>
            <a:r>
              <a:rPr lang="ru-RU" sz="1600" dirty="0" err="1">
                <a:solidFill>
                  <a:srgbClr val="000000"/>
                </a:solidFill>
              </a:rPr>
              <a:t>Балезинского</a:t>
            </a:r>
            <a:r>
              <a:rPr lang="ru-RU" sz="1600" dirty="0">
                <a:solidFill>
                  <a:srgbClr val="000000"/>
                </a:solidFill>
              </a:rPr>
              <a:t> района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86085" y="2203238"/>
            <a:ext cx="3401645" cy="1224483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912" y="2276871"/>
            <a:ext cx="33363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Проекты </a:t>
            </a:r>
            <a:r>
              <a:rPr lang="ru-RU" sz="1600" dirty="0" err="1">
                <a:solidFill>
                  <a:schemeClr val="tx2"/>
                </a:solidFill>
              </a:rPr>
              <a:t>Вавожского</a:t>
            </a:r>
            <a:r>
              <a:rPr lang="ru-RU" sz="1600" dirty="0">
                <a:solidFill>
                  <a:schemeClr val="tx2"/>
                </a:solidFill>
              </a:rPr>
              <a:t> района  «Народов много – страна одна» и «Библиотечная площадка «Мир един для всех»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81" y="4653136"/>
            <a:ext cx="1511300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3740299" y="1549696"/>
            <a:ext cx="3378483" cy="584775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167009" y="2280936"/>
            <a:ext cx="33363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«</a:t>
            </a:r>
            <a:r>
              <a:rPr lang="ru-RU" sz="1600" dirty="0" err="1" smtClean="0">
                <a:solidFill>
                  <a:schemeClr val="tx2"/>
                </a:solidFill>
              </a:rPr>
              <a:t>Этноигра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по-Киясовски</a:t>
            </a:r>
            <a:r>
              <a:rPr lang="ru-RU" sz="1600" dirty="0">
                <a:solidFill>
                  <a:schemeClr val="tx2"/>
                </a:solidFill>
              </a:rPr>
              <a:t>» </a:t>
            </a:r>
            <a:r>
              <a:rPr lang="ru-RU" sz="1600" dirty="0" err="1">
                <a:solidFill>
                  <a:schemeClr val="tx2"/>
                </a:solidFill>
              </a:rPr>
              <a:t>Киясовского</a:t>
            </a:r>
            <a:r>
              <a:rPr lang="ru-RU" sz="1600" dirty="0">
                <a:solidFill>
                  <a:schemeClr val="tx2"/>
                </a:solidFill>
              </a:rPr>
              <a:t> района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661372" y="2398059"/>
            <a:ext cx="2865859" cy="927003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711277" y="2442977"/>
            <a:ext cx="28083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solidFill>
                  <a:srgbClr val="000000"/>
                </a:solidFill>
              </a:rPr>
              <a:t>«Мы вместе на родной земле» </a:t>
            </a:r>
            <a:r>
              <a:rPr lang="ru-RU" sz="1600" dirty="0" err="1">
                <a:solidFill>
                  <a:srgbClr val="000000"/>
                </a:solidFill>
              </a:rPr>
              <a:t>Камбарского</a:t>
            </a:r>
            <a:r>
              <a:rPr lang="ru-RU" sz="1600" dirty="0">
                <a:solidFill>
                  <a:srgbClr val="000000"/>
                </a:solidFill>
              </a:rPr>
              <a:t> района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764171" y="1549695"/>
            <a:ext cx="33218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solidFill>
                  <a:schemeClr val="tx2"/>
                </a:solidFill>
              </a:rPr>
              <a:t>«Живая семейная фотография» </a:t>
            </a:r>
            <a:r>
              <a:rPr lang="ru-RU" sz="1600" dirty="0" err="1">
                <a:solidFill>
                  <a:schemeClr val="tx2"/>
                </a:solidFill>
              </a:rPr>
              <a:t>Малопургинского</a:t>
            </a:r>
            <a:r>
              <a:rPr lang="ru-RU" sz="1600" dirty="0">
                <a:solidFill>
                  <a:schemeClr val="tx2"/>
                </a:solidFill>
              </a:rPr>
              <a:t> района</a:t>
            </a: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1692656" y="3602310"/>
            <a:ext cx="3401645" cy="1008112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5414402" y="3427720"/>
            <a:ext cx="3401645" cy="1239409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5656899" y="4832772"/>
            <a:ext cx="2978954" cy="1692572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1764764" y="4869160"/>
            <a:ext cx="3329537" cy="1496888"/>
          </a:xfrm>
          <a:prstGeom prst="roundRect">
            <a:avLst>
              <a:gd name="adj" fmla="val 180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061429" y="3690867"/>
            <a:ext cx="28083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err="1" smtClean="0">
                <a:solidFill>
                  <a:srgbClr val="000000"/>
                </a:solidFill>
              </a:rPr>
              <a:t>Видеолектории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«</a:t>
            </a:r>
            <a:r>
              <a:rPr lang="ru-RU" sz="1600" dirty="0">
                <a:solidFill>
                  <a:srgbClr val="000000"/>
                </a:solidFill>
              </a:rPr>
              <a:t>Россия против террора</a:t>
            </a:r>
            <a:r>
              <a:rPr lang="ru-RU" sz="1600" dirty="0" smtClean="0">
                <a:solidFill>
                  <a:srgbClr val="000000"/>
                </a:solidFill>
              </a:rPr>
              <a:t>» 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в </a:t>
            </a:r>
            <a:r>
              <a:rPr lang="ru-RU" sz="1600" dirty="0" err="1" smtClean="0">
                <a:solidFill>
                  <a:srgbClr val="000000"/>
                </a:solidFill>
              </a:rPr>
              <a:t>Увинском</a:t>
            </a:r>
            <a:r>
              <a:rPr lang="ru-RU" sz="1600" dirty="0" smtClean="0">
                <a:solidFill>
                  <a:srgbClr val="000000"/>
                </a:solidFill>
              </a:rPr>
              <a:t> районе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580112" y="3508815"/>
            <a:ext cx="31683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Буклет-памятка </a:t>
            </a:r>
            <a:r>
              <a:rPr lang="ru-RU" sz="1600" dirty="0">
                <a:solidFill>
                  <a:schemeClr val="tx2"/>
                </a:solidFill>
              </a:rPr>
              <a:t>«Информационные услуги библиотеки в помощь мигранту</a:t>
            </a:r>
            <a:r>
              <a:rPr lang="ru-RU" sz="1600" dirty="0" smtClean="0">
                <a:solidFill>
                  <a:schemeClr val="tx2"/>
                </a:solidFill>
              </a:rPr>
              <a:t>» в </a:t>
            </a:r>
            <a:r>
              <a:rPr lang="ru-RU" sz="1600" dirty="0" err="1" smtClean="0">
                <a:solidFill>
                  <a:schemeClr val="tx2"/>
                </a:solidFill>
              </a:rPr>
              <a:t>Игринском</a:t>
            </a:r>
            <a:r>
              <a:rPr lang="ru-RU" sz="1600" dirty="0" smtClean="0">
                <a:solidFill>
                  <a:schemeClr val="tx2"/>
                </a:solidFill>
              </a:rPr>
              <a:t> районе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025375" y="4955884"/>
            <a:ext cx="28083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Программа </a:t>
            </a:r>
            <a:r>
              <a:rPr lang="ru-RU" sz="1600" dirty="0">
                <a:solidFill>
                  <a:schemeClr val="tx2"/>
                </a:solidFill>
              </a:rPr>
              <a:t>«Библиотека – территория мира» </a:t>
            </a:r>
            <a:r>
              <a:rPr lang="ru-RU" sz="1600" dirty="0" smtClean="0">
                <a:solidFill>
                  <a:schemeClr val="tx2"/>
                </a:solidFill>
              </a:rPr>
              <a:t>с участием иностранных студентов в городе Ижевске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809680" y="4869160"/>
            <a:ext cx="28083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rgbClr val="000000"/>
                </a:solidFill>
              </a:rPr>
              <a:t>Интеллектуальная </a:t>
            </a:r>
            <a:r>
              <a:rPr lang="ru-RU" sz="1600" dirty="0">
                <a:solidFill>
                  <a:srgbClr val="000000"/>
                </a:solidFill>
              </a:rPr>
              <a:t>игра «</a:t>
            </a:r>
            <a:r>
              <a:rPr lang="ru-RU" sz="1600" dirty="0" err="1">
                <a:solidFill>
                  <a:srgbClr val="000000"/>
                </a:solidFill>
              </a:rPr>
              <a:t>Этноэксперт</a:t>
            </a:r>
            <a:r>
              <a:rPr lang="ru-RU" sz="1600" dirty="0">
                <a:solidFill>
                  <a:srgbClr val="000000"/>
                </a:solidFill>
              </a:rPr>
              <a:t>» </a:t>
            </a:r>
            <a:r>
              <a:rPr lang="ru-RU" sz="1600" dirty="0" smtClean="0">
                <a:solidFill>
                  <a:srgbClr val="000000"/>
                </a:solidFill>
              </a:rPr>
              <a:t/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с </a:t>
            </a:r>
            <a:r>
              <a:rPr lang="ru-RU" sz="1600" dirty="0">
                <a:solidFill>
                  <a:srgbClr val="000000"/>
                </a:solidFill>
              </a:rPr>
              <a:t>мигрантами, отбывающими наказание в местах лишения свободы ИК № 6 </a:t>
            </a:r>
            <a:r>
              <a:rPr lang="ru-RU" sz="1600" dirty="0" smtClean="0">
                <a:solidFill>
                  <a:srgbClr val="000000"/>
                </a:solidFill>
              </a:rPr>
              <a:t> в городе Можге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1559" y="279998"/>
            <a:ext cx="7921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FFFF"/>
                </a:solidFill>
              </a:rPr>
              <a:t>Министерство национальной политики Удмуртской Республики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962396" y="2492896"/>
            <a:ext cx="7219950" cy="1000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4000" kern="0" dirty="0" smtClean="0">
                <a:solidFill>
                  <a:schemeClr val="bg1">
                    <a:lumMod val="50000"/>
                  </a:schemeClr>
                </a:solidFill>
              </a:rPr>
              <a:t>Спасибо за внимание!</a:t>
            </a:r>
            <a:endParaRPr lang="en-US" sz="4000" kern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3" descr="C:\Екатерина\работа\2018 год\коллегии миннаца 2018\коллегия МО\для презентации\vjmntgyjygh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52437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71800" y="4184501"/>
            <a:ext cx="7128793" cy="11890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ru-RU" sz="1400" b="1" i="1" kern="0" dirty="0" smtClean="0">
                <a:solidFill>
                  <a:schemeClr val="bg1">
                    <a:lumMod val="50000"/>
                  </a:schemeClr>
                </a:solidFill>
              </a:rPr>
              <a:t>Министерство национальной политики Удмуртской Республики</a:t>
            </a:r>
            <a:endParaRPr lang="en-US" sz="1400" i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ru-RU" sz="1400" i="1" kern="0" dirty="0" smtClean="0">
                <a:solidFill>
                  <a:schemeClr val="bg1">
                    <a:lumMod val="50000"/>
                  </a:schemeClr>
                </a:solidFill>
              </a:rPr>
              <a:t>426063, Удмуртская Республика, г. Ижевск, ул. Орджоникидзе, </a:t>
            </a:r>
            <a:r>
              <a:rPr lang="ru-RU" sz="1400" i="1" kern="0" dirty="0" err="1" smtClean="0">
                <a:solidFill>
                  <a:schemeClr val="bg1">
                    <a:lumMod val="50000"/>
                  </a:schemeClr>
                </a:solidFill>
              </a:rPr>
              <a:t>33б</a:t>
            </a:r>
            <a:r>
              <a:rPr lang="ru-RU" sz="1400" i="1" kern="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1400" i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1400" i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ru-RU" sz="1400" i="1" kern="0" dirty="0" smtClean="0">
                <a:solidFill>
                  <a:schemeClr val="bg1">
                    <a:lumMod val="50000"/>
                  </a:schemeClr>
                </a:solidFill>
              </a:rPr>
              <a:t>Тел./Факс: (3412) 685-355</a:t>
            </a:r>
            <a:r>
              <a:rPr lang="en-US" sz="1400" i="1" kern="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400" i="1" kern="0" dirty="0" smtClean="0">
                <a:solidFill>
                  <a:schemeClr val="bg1">
                    <a:lumMod val="50000"/>
                  </a:schemeClr>
                </a:solidFill>
              </a:rPr>
              <a:t>Е-</a:t>
            </a:r>
            <a:r>
              <a:rPr lang="ru-RU" sz="1400" i="1" kern="0" dirty="0" err="1" smtClean="0">
                <a:solidFill>
                  <a:schemeClr val="bg1">
                    <a:lumMod val="50000"/>
                  </a:schemeClr>
                </a:solidFill>
              </a:rPr>
              <a:t>mail</a:t>
            </a:r>
            <a:r>
              <a:rPr lang="ru-RU" sz="1400" i="1" kern="0" dirty="0" smtClean="0">
                <a:solidFill>
                  <a:schemeClr val="bg1">
                    <a:lumMod val="50000"/>
                  </a:schemeClr>
                </a:solidFill>
              </a:rPr>
              <a:t>: minnac@udm.net</a:t>
            </a:r>
            <a:r>
              <a:rPr lang="en-US" sz="1400" i="1" kern="0" dirty="0" smtClean="0">
                <a:solidFill>
                  <a:schemeClr val="bg1">
                    <a:lumMod val="50000"/>
                  </a:schemeClr>
                </a:solidFill>
              </a:rPr>
              <a:t>, www.minnac.ru</a:t>
            </a:r>
            <a:endParaRPr lang="ru-RU" sz="1400" i="1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en-US" kern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7686675" cy="642937"/>
          </a:xfrm>
        </p:spPr>
        <p:txBody>
          <a:bodyPr/>
          <a:lstStyle/>
          <a:p>
            <a:pPr algn="ctr" eaLnBrk="1" hangingPunct="1"/>
            <a:r>
              <a:rPr lang="ru-RU" altLang="ru-RU" dirty="0"/>
              <a:t>Межнациональная обстановка </a:t>
            </a:r>
            <a:br>
              <a:rPr lang="ru-RU" altLang="ru-RU" dirty="0"/>
            </a:br>
            <a:r>
              <a:rPr lang="ru-RU" altLang="ru-RU" dirty="0"/>
              <a:t>в Удмуртской Республике в 2018 году</a:t>
            </a:r>
            <a:endParaRPr lang="ru-RU" altLang="ru-RU" dirty="0" smtClean="0"/>
          </a:p>
        </p:txBody>
      </p:sp>
      <p:graphicFrame>
        <p:nvGraphicFramePr>
          <p:cNvPr id="4" name="Объект 125"/>
          <p:cNvGraphicFramePr/>
          <p:nvPr>
            <p:extLst>
              <p:ext uri="{D42A27DB-BD31-4B8C-83A1-F6EECF244321}">
                <p14:modId xmlns:p14="http://schemas.microsoft.com/office/powerpoint/2010/main" xmlns="" val="1559161879"/>
              </p:ext>
            </p:extLst>
          </p:nvPr>
        </p:nvGraphicFramePr>
        <p:xfrm>
          <a:off x="539552" y="1412776"/>
          <a:ext cx="763284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8680"/>
            <a:ext cx="4148759" cy="484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18790" y="260648"/>
            <a:ext cx="7921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FFFFF"/>
                </a:solidFill>
              </a:rPr>
              <a:t>Межнациональная обстановка в муниципальных образованиях в Удмуртской Республике в 2018 году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5604" y="1278679"/>
            <a:ext cx="4168404" cy="484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18790" y="260648"/>
            <a:ext cx="7921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FFFFF"/>
                </a:solidFill>
              </a:rPr>
              <a:t>Межнациональная обстановка в муниципальных образованиях в Удмуртской Республике в 2018 году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7"/>
          <a:stretch/>
        </p:blipFill>
        <p:spPr bwMode="auto">
          <a:xfrm>
            <a:off x="2143108" y="1214422"/>
            <a:ext cx="4524473" cy="484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44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18790" y="260648"/>
            <a:ext cx="7921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FFFFF"/>
                </a:solidFill>
              </a:rPr>
              <a:t>Межнациональная обстановка в муниципальных образованиях в Удмуртской Республике в 2018 году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1868"/>
            <a:ext cx="6456510" cy="560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80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20998" y="332656"/>
            <a:ext cx="7921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FFFFF"/>
                </a:solidFill>
              </a:rPr>
              <a:t> Миграционные потоки в Удмуртской Республике </a:t>
            </a:r>
            <a:br>
              <a:rPr lang="ru-RU" sz="2200" b="1" dirty="0" smtClean="0">
                <a:solidFill>
                  <a:srgbClr val="FFFFFF"/>
                </a:solidFill>
              </a:rPr>
            </a:br>
            <a:r>
              <a:rPr lang="ru-RU" sz="2200" b="1" dirty="0" smtClean="0">
                <a:solidFill>
                  <a:srgbClr val="FFFFFF"/>
                </a:solidFill>
              </a:rPr>
              <a:t>в 2018 году </a:t>
            </a:r>
            <a:r>
              <a:rPr lang="ru-RU" sz="2200" b="1" smtClean="0">
                <a:solidFill>
                  <a:srgbClr val="FFFFFF"/>
                </a:solidFill>
              </a:rPr>
              <a:t>(чел.)</a:t>
            </a:r>
            <a:endParaRPr lang="ru-RU" sz="2200" dirty="0">
              <a:solidFill>
                <a:srgbClr val="FFFFFF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459884285"/>
              </p:ext>
            </p:extLst>
          </p:nvPr>
        </p:nvGraphicFramePr>
        <p:xfrm>
          <a:off x="507008" y="1418630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863950" cy="289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11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20998" y="332656"/>
            <a:ext cx="7921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FFFFF"/>
                </a:solidFill>
              </a:rPr>
              <a:t>Места концентрации мигрантов в 2018 году (чел.)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8484"/>
            <a:ext cx="1656184" cy="26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082489177"/>
              </p:ext>
            </p:extLst>
          </p:nvPr>
        </p:nvGraphicFramePr>
        <p:xfrm>
          <a:off x="1689199" y="1340768"/>
          <a:ext cx="771810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45"/>
          <a:stretch/>
        </p:blipFill>
        <p:spPr bwMode="auto">
          <a:xfrm>
            <a:off x="6660232" y="1412776"/>
            <a:ext cx="2246784" cy="30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28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20996" y="260648"/>
            <a:ext cx="7921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</a:rPr>
              <a:t>Полномочия органов местного самоуправления  </a:t>
            </a:r>
            <a:r>
              <a:rPr lang="ru-RU" sz="2000" b="1" dirty="0" smtClean="0">
                <a:solidFill>
                  <a:srgbClr val="FFFFFF"/>
                </a:solidFill>
              </a:rPr>
              <a:t>в сфере межнациональных и межконфессиональных отношений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341" y="4146012"/>
            <a:ext cx="1800200" cy="165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24" y="1700808"/>
            <a:ext cx="15843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005" y="1314263"/>
            <a:ext cx="6827979" cy="236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0486" y="1340768"/>
            <a:ext cx="6552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 Федеральный закон от 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6 декабря 2003 года № 131-ФЗ «Об общих принципах местного самоуправления в Российской Федерации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 (в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редакции Федерального закона №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284-ФЗ)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24171" y="2079432"/>
            <a:ext cx="67092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К вопросам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местного значения муниципального района/ городского округа в сфере регулирования  национально-этнических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отношений: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разработка и осуществление мер, направленных на укрепление межнационального и межконфессионального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согласия, поддержку и развитие языков и культуры народов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России;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обеспечение социальной и культурной адаптации и интеграции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мигрантов;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профилактика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межнациональных (межэтнических конфликтов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).</a:t>
            </a:r>
            <a:endParaRPr lang="ru-RU" sz="14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4800" y="3789040"/>
            <a:ext cx="682797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2541" y="3789040"/>
            <a:ext cx="679023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Закон Удмуртской Республики  от 26 ноября 2014 года № 67-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ea typeface="Calibri"/>
              </a:rPr>
              <a:t>РЗ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b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«О внесении изменений в Закон Удмуртской Республики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«О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>местном самоуправлении в Удмуртской Республике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вопросам местного значения сельского поселения относятся следующие вопросы: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профилактике терроризма и экстремизма, а также в минимизации и (или) ликвидации последствий проявлений терроризма и экстремизма в границах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поселения, социальную и культурную адаптацию мигрантов, профилактику межнациональных (межэтнических)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0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tural2">
  <a:themeElements>
    <a:clrScheme name="Default Design 2">
      <a:dk1>
        <a:srgbClr val="808080"/>
      </a:dk1>
      <a:lt1>
        <a:srgbClr val="9BD3E5"/>
      </a:lt1>
      <a:dk2>
        <a:srgbClr val="357DA9"/>
      </a:dk2>
      <a:lt2>
        <a:srgbClr val="101C56"/>
      </a:lt2>
      <a:accent1>
        <a:srgbClr val="58BECC"/>
      </a:accent1>
      <a:accent2>
        <a:srgbClr val="8A5BDF"/>
      </a:accent2>
      <a:accent3>
        <a:srgbClr val="AEBFD1"/>
      </a:accent3>
      <a:accent4>
        <a:srgbClr val="84B4C3"/>
      </a:accent4>
      <a:accent5>
        <a:srgbClr val="B4DBE2"/>
      </a:accent5>
      <a:accent6>
        <a:srgbClr val="7D52CA"/>
      </a:accent6>
      <a:hlink>
        <a:srgbClr val="6ECC4C"/>
      </a:hlink>
      <a:folHlink>
        <a:srgbClr val="DD693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4199</TotalTime>
  <Words>773</Words>
  <Application>Microsoft Office PowerPoint</Application>
  <PresentationFormat>Экран (4:3)</PresentationFormat>
  <Paragraphs>108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natural2</vt:lpstr>
      <vt:lpstr>Слайд 1</vt:lpstr>
      <vt:lpstr>Межнациональная обстановка  в Удмуртской Республике в 2018 году</vt:lpstr>
      <vt:lpstr>Межнациональная обстановка  в Удмуртской Республике в 2018 году</vt:lpstr>
      <vt:lpstr>Слайд 4</vt:lpstr>
      <vt:lpstr>Слайд 5</vt:lpstr>
      <vt:lpstr>Слайд 6</vt:lpstr>
      <vt:lpstr>Слайд 7</vt:lpstr>
      <vt:lpstr>Слайд 8</vt:lpstr>
      <vt:lpstr>Слайд 9</vt:lpstr>
      <vt:lpstr>Система работы органов местного самоуправления в сфере межнациональных и межконфессиональных отношений</vt:lpstr>
      <vt:lpstr>Слайд 11</vt:lpstr>
      <vt:lpstr>Слайд 12</vt:lpstr>
      <vt:lpstr>Муниципальные программы/подпрограммы по гармонизации межнациональных отношений</vt:lpstr>
      <vt:lpstr>Слайд 14</vt:lpstr>
      <vt:lpstr>Общефедеральная автоматизированная Система мониторинга состояния межнациональных (межэтнических) и межконфессиональных отношений и раннего предупреждения конфликтных ситуаций</vt:lpstr>
      <vt:lpstr>Общефедеральная автоматизированная Система мониторинга состояния межнациональных (межэтнических) и межконфессиональных отношений и раннего предупреждения конфликтных ситуаций</vt:lpstr>
      <vt:lpstr>Первый межрегиональный Форум муниципальных образований  в Удмуртской Республике «Мир в диалоге» </vt:lpstr>
      <vt:lpstr>Республиканский этап конкурса «Лучшая муниципальная практика»</vt:lpstr>
      <vt:lpstr> </vt:lpstr>
      <vt:lpstr>Слайд 20</vt:lpstr>
      <vt:lpstr> </vt:lpstr>
      <vt:lpstr> </vt:lpstr>
      <vt:lpstr>Задачи методистов Домов Дружбы народов</vt:lpstr>
      <vt:lpstr>Проектные семинары</vt:lpstr>
      <vt:lpstr>Практики муниципальных образований в Удмуртской Республики в сфере реализации государственной национальной политики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Rolex</dc:creator>
  <cp:lastModifiedBy>Sokovikova</cp:lastModifiedBy>
  <cp:revision>449</cp:revision>
  <dcterms:created xsi:type="dcterms:W3CDTF">2014-10-03T04:54:23Z</dcterms:created>
  <dcterms:modified xsi:type="dcterms:W3CDTF">2018-12-12T14:36:28Z</dcterms:modified>
</cp:coreProperties>
</file>